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A861D-2A09-4072-8A89-446430EBF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7B1AA5-5DCE-43E5-9226-34B891115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B3D0F-527E-4991-A369-DB1E33C72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714AC-CE5F-486E-A750-A29A7CF4F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AAF7A-8867-4ED5-A10B-26FDF1467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12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70E0D-7D71-48F7-A6C2-B11CA234A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4C25A-2E4F-4015-899B-A1ED54BAB6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56D37-0D82-429E-A539-6435419DB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2FC73-ECC7-4B84-AA1A-5547B1E0E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2B69A-4862-4F0B-A766-8FE4B5FAA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9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962DAD-3647-4422-A361-DC0C5D673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1D05D-5C6A-4A9C-9D2F-3DDC46B69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4C9FD-578C-4102-8D37-8C8C0A729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C1120-7ED6-4ECB-914F-4853D8E6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32E2E-0BCF-402F-809D-FD3827C4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02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669A2-9A36-4CF7-B81D-A8C6035F4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F9966-0EB6-4B70-8CED-01395D01A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DF577-EE07-4D96-A25B-2EC80E9D2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2A11F-2EAB-44C2-BAEF-8DDACEC96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A3BC-7254-4E6E-8634-13447D2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72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2B31-4261-4CA0-9CDA-6CAC909CF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4F9C8-ECC1-43A4-86B9-4D1AF6EBF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6197D-8A85-47CF-92BE-19AF57A3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DAB0A-3EC6-4C0E-ABA8-71BCD973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87598-4570-4A7E-A180-4B58A310B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76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1B418-4767-4A01-81F4-B0F45FEB1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AB379-1636-4F15-AAD7-AEE71C7F2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4C07DD-3706-4E02-9B6D-01C9E9A0C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1BA8F-DE5B-49B9-9D9A-7DD52E95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7FF0A-4676-4F78-A4DD-FAB68751C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AF935-2F9E-4923-B701-776E84D70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71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0BDF8-C3BC-4E86-85B4-495FEEBB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A7707-7465-4167-8C53-442848835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9E07A-8A41-4907-90B1-1308440E6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7270F2-8D16-4311-9BC6-27A95BD77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4B17D4-FAC8-4555-B10E-B37C3442A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1C3569-0F50-437D-BB88-8EAF33751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DCFE9-B933-4BF5-9326-821FD1229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3127E7-1E9A-4A5A-A6C8-408CAE399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93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115F-7C10-459D-8967-28BD63E8E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CFFC23-CF0D-4CF3-B204-8BF08ABC2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648DA7-D394-41B5-89A6-B4F9ACC21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7D013E-A0AF-46DE-AC54-764B78E72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7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E3DC82-80E1-4ABF-B4F9-5751244C2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C800C-C07C-49AE-9674-B1D7D73E8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063B08-5C00-4461-A389-2A297F781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25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A3369-485E-40D5-A58F-C280697F4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FCE56-238E-421A-8761-079A9DF31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5252D-F5BE-4152-BC73-B9FCC5E13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EBEB2-2263-4E38-AECF-A38264A1F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00A19-3E9A-470D-A0E2-F910BAB3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2C3B5-D09F-43FD-8C9E-BCE14CA2D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39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5E47F-DBCD-4512-878C-9D8EF5163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15A973-B806-4C12-90E4-A629E643D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2D91BF-6A3B-489E-A2D8-AE4454EE2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5B2EF-38A2-421A-B75F-54A380BA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FFB32E-4E27-43BD-A688-51B588B8A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63169-0AA7-4F38-886D-B434D882D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1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A73251-CBBD-4D96-B33D-8B9DF712E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05207-C5E3-4474-B054-027997731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30861-5F67-475E-BDC5-02F5B30328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FB9DF-D7D2-4813-803B-F5DF0665F568}" type="datetimeFigureOut">
              <a:rPr lang="en-GB" smtClean="0"/>
              <a:t>15/04/2020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556E3-74EC-464D-9056-D1A7DF034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92ECE-4F57-4028-B4EE-FD25255570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FA1A0-7889-4725-932A-E58034E3E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85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CE85E45-8A7B-4A8F-BFAD-C60371F0B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530744"/>
              </p:ext>
            </p:extLst>
          </p:nvPr>
        </p:nvGraphicFramePr>
        <p:xfrm>
          <a:off x="5437312" y="2760617"/>
          <a:ext cx="3204750" cy="1821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4125">
                  <a:extLst>
                    <a:ext uri="{9D8B030D-6E8A-4147-A177-3AD203B41FA5}">
                      <a16:colId xmlns:a16="http://schemas.microsoft.com/office/drawing/2014/main" val="4028355472"/>
                    </a:ext>
                  </a:extLst>
                </a:gridCol>
                <a:gridCol w="534125">
                  <a:extLst>
                    <a:ext uri="{9D8B030D-6E8A-4147-A177-3AD203B41FA5}">
                      <a16:colId xmlns:a16="http://schemas.microsoft.com/office/drawing/2014/main" val="1265635210"/>
                    </a:ext>
                  </a:extLst>
                </a:gridCol>
                <a:gridCol w="534125">
                  <a:extLst>
                    <a:ext uri="{9D8B030D-6E8A-4147-A177-3AD203B41FA5}">
                      <a16:colId xmlns:a16="http://schemas.microsoft.com/office/drawing/2014/main" val="2699223253"/>
                    </a:ext>
                  </a:extLst>
                </a:gridCol>
                <a:gridCol w="534125">
                  <a:extLst>
                    <a:ext uri="{9D8B030D-6E8A-4147-A177-3AD203B41FA5}">
                      <a16:colId xmlns:a16="http://schemas.microsoft.com/office/drawing/2014/main" val="4037062479"/>
                    </a:ext>
                  </a:extLst>
                </a:gridCol>
                <a:gridCol w="534125">
                  <a:extLst>
                    <a:ext uri="{9D8B030D-6E8A-4147-A177-3AD203B41FA5}">
                      <a16:colId xmlns:a16="http://schemas.microsoft.com/office/drawing/2014/main" val="826341543"/>
                    </a:ext>
                  </a:extLst>
                </a:gridCol>
                <a:gridCol w="534125">
                  <a:extLst>
                    <a:ext uri="{9D8B030D-6E8A-4147-A177-3AD203B41FA5}">
                      <a16:colId xmlns:a16="http://schemas.microsoft.com/office/drawing/2014/main" val="1376670696"/>
                    </a:ext>
                  </a:extLst>
                </a:gridCol>
              </a:tblGrid>
              <a:tr h="3643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 dirty="0">
                          <a:effectLst/>
                        </a:rPr>
                        <a:t>GROUP</a:t>
                      </a:r>
                      <a:br>
                        <a:rPr lang="en-GB" sz="1100" u="none" strike="noStrike" dirty="0">
                          <a:effectLst/>
                        </a:rPr>
                      </a:br>
                      <a:r>
                        <a:rPr lang="en-GB" sz="1100" u="none" strike="noStrike" dirty="0">
                          <a:effectLst/>
                        </a:rPr>
                        <a:t>002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8413592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009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5155748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9989516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019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2681711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029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 dirty="0">
                          <a:effectLst/>
                        </a:rPr>
                        <a:t>GROUP</a:t>
                      </a:r>
                      <a:br>
                        <a:rPr lang="en-GB" sz="1100" u="none" strike="noStrike" dirty="0">
                          <a:effectLst/>
                        </a:rPr>
                      </a:br>
                      <a:r>
                        <a:rPr lang="en-GB" sz="1100" u="none" strike="noStrike" dirty="0">
                          <a:effectLst/>
                        </a:rPr>
                        <a:t>030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02977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6DE0062-728C-4E9B-A51D-E550331D4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25363"/>
              </p:ext>
            </p:extLst>
          </p:nvPr>
        </p:nvGraphicFramePr>
        <p:xfrm>
          <a:off x="0" y="1691822"/>
          <a:ext cx="4715892" cy="3959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991">
                  <a:extLst>
                    <a:ext uri="{9D8B030D-6E8A-4147-A177-3AD203B41FA5}">
                      <a16:colId xmlns:a16="http://schemas.microsoft.com/office/drawing/2014/main" val="3944753148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777859663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219878833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1617197683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1160532941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211120805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3607117228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829860085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356234516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3363097257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1621453138"/>
                    </a:ext>
                  </a:extLst>
                </a:gridCol>
                <a:gridCol w="392991">
                  <a:extLst>
                    <a:ext uri="{9D8B030D-6E8A-4147-A177-3AD203B41FA5}">
                      <a16:colId xmlns:a16="http://schemas.microsoft.com/office/drawing/2014/main" val="2443339582"/>
                    </a:ext>
                  </a:extLst>
                </a:gridCol>
              </a:tblGrid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 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001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009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 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565591683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013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433428273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025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026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027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028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029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270405757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039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040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041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2233753073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049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054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059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4157420600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067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068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069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3443133024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079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080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081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1279366996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089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093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094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1073835097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099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106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107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50344847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109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118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</a:rPr>
                        <a:t>ALARM</a:t>
                      </a:r>
                      <a:br>
                        <a:rPr lang="en-GB" sz="900" u="none" strike="noStrike" dirty="0">
                          <a:effectLst/>
                        </a:rPr>
                      </a:br>
                      <a:r>
                        <a:rPr lang="en-GB" sz="900" u="none" strike="noStrike" dirty="0">
                          <a:effectLst/>
                        </a:rPr>
                        <a:t>119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3115861641"/>
                  </a:ext>
                </a:extLst>
              </a:tr>
              <a:tr h="3599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121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122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124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125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126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>
                          <a:effectLst/>
                        </a:rPr>
                        <a:t>ALARM</a:t>
                      </a:r>
                      <a:br>
                        <a:rPr lang="en-GB" sz="900" u="none" strike="noStrike">
                          <a:effectLst/>
                        </a:rPr>
                      </a:br>
                      <a:r>
                        <a:rPr lang="en-GB" sz="900" u="none" strike="noStrike">
                          <a:effectLst/>
                        </a:rPr>
                        <a:t>128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56" marR="7756" marT="7756" marB="0" anchor="ctr"/>
                </a:tc>
                <a:extLst>
                  <a:ext uri="{0D108BD9-81ED-4DB2-BD59-A6C34878D82A}">
                    <a16:rowId xmlns:a16="http://schemas.microsoft.com/office/drawing/2014/main" val="347161849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6CE3D64-D1F6-4C19-BDBF-2FE70EBFBA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409942"/>
              </p:ext>
            </p:extLst>
          </p:nvPr>
        </p:nvGraphicFramePr>
        <p:xfrm>
          <a:off x="9029389" y="3587930"/>
          <a:ext cx="2590800" cy="1743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197528064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37406808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12935689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3669754573"/>
                    </a:ext>
                  </a:extLst>
                </a:gridCol>
              </a:tblGrid>
              <a:tr h="4357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3318412"/>
                  </a:ext>
                </a:extLst>
              </a:tr>
              <a:tr h="4357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06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852230"/>
                  </a:ext>
                </a:extLst>
              </a:tr>
              <a:tr h="4357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09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10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11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12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18240465"/>
                  </a:ext>
                </a:extLst>
              </a:tr>
              <a:tr h="4357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13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14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>
                          <a:effectLst/>
                        </a:rPr>
                        <a:t>GROUP X</a:t>
                      </a:r>
                      <a:br>
                        <a:rPr lang="en-GB" sz="1100" u="none" strike="noStrike">
                          <a:effectLst/>
                        </a:rPr>
                      </a:br>
                      <a:r>
                        <a:rPr lang="en-GB" sz="1100" u="none" strike="noStrike">
                          <a:effectLst/>
                        </a:rPr>
                        <a:t>ALARM 15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u="none" strike="noStrike" dirty="0">
                          <a:effectLst/>
                        </a:rPr>
                        <a:t>GROUP X</a:t>
                      </a:r>
                      <a:br>
                        <a:rPr lang="en-GB" sz="1100" u="none" strike="noStrike" dirty="0">
                          <a:effectLst/>
                        </a:rPr>
                      </a:br>
                      <a:r>
                        <a:rPr lang="en-GB" sz="1100" u="none" strike="noStrike" dirty="0">
                          <a:effectLst/>
                        </a:rPr>
                        <a:t>ALARM 16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3155574"/>
                  </a:ext>
                </a:extLst>
              </a:tr>
            </a:tbl>
          </a:graphicData>
        </a:graphic>
      </p:graphicFrame>
      <p:sp>
        <p:nvSpPr>
          <p:cNvPr id="10" name="Arrow: Right 9">
            <a:extLst>
              <a:ext uri="{FF2B5EF4-FFF2-40B4-BE49-F238E27FC236}">
                <a16:creationId xmlns:a16="http://schemas.microsoft.com/office/drawing/2014/main" id="{EBB61155-2001-49F8-A4D9-F7B727CA7A8C}"/>
              </a:ext>
            </a:extLst>
          </p:cNvPr>
          <p:cNvSpPr/>
          <p:nvPr/>
        </p:nvSpPr>
        <p:spPr>
          <a:xfrm>
            <a:off x="4715892" y="3429000"/>
            <a:ext cx="639879" cy="5943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08DA3B-F308-45A4-9ADA-55FFA7C592ED}"/>
              </a:ext>
            </a:extLst>
          </p:cNvPr>
          <p:cNvSpPr txBox="1"/>
          <p:nvPr/>
        </p:nvSpPr>
        <p:spPr>
          <a:xfrm>
            <a:off x="217327" y="5789414"/>
            <a:ext cx="4281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128 alarms configurable to 30 Alarm groups</a:t>
            </a:r>
          </a:p>
        </p:txBody>
      </p:sp>
      <p:pic>
        <p:nvPicPr>
          <p:cNvPr id="13" name="Graphic 12" descr="Magnifying glass">
            <a:extLst>
              <a:ext uri="{FF2B5EF4-FFF2-40B4-BE49-F238E27FC236}">
                <a16:creationId xmlns:a16="http://schemas.microsoft.com/office/drawing/2014/main" id="{1C941A68-662D-46F7-85BC-94A716472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0775" y="2440576"/>
            <a:ext cx="1355951" cy="13559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080C66A-43C0-4565-9056-96D2936E0AB6}"/>
              </a:ext>
            </a:extLst>
          </p:cNvPr>
          <p:cNvSpPr txBox="1"/>
          <p:nvPr/>
        </p:nvSpPr>
        <p:spPr>
          <a:xfrm>
            <a:off x="7476110" y="5281940"/>
            <a:ext cx="44150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Each Alarm Group having 16 alarm cells</a:t>
            </a:r>
          </a:p>
          <a:p>
            <a:pPr algn="ctr"/>
            <a:r>
              <a:rPr lang="en-GB" dirty="0"/>
              <a:t>Allowing 128 alarms configurable to 480 cells</a:t>
            </a:r>
          </a:p>
          <a:p>
            <a:pPr algn="ctr"/>
            <a:r>
              <a:rPr lang="en-GB" dirty="0"/>
              <a:t>Within 30 groups</a:t>
            </a:r>
          </a:p>
        </p:txBody>
      </p:sp>
    </p:spTree>
    <p:extLst>
      <p:ext uri="{BB962C8B-B14F-4D97-AF65-F5344CB8AC3E}">
        <p14:creationId xmlns:p14="http://schemas.microsoft.com/office/powerpoint/2010/main" val="1821902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578</Words>
  <Application>Microsoft Office PowerPoint</Application>
  <PresentationFormat>Widescreen</PresentationFormat>
  <Paragraphs>178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shadab azwar</dc:creator>
  <cp:lastModifiedBy>shadab azwar</cp:lastModifiedBy>
  <cp:revision>2</cp:revision>
  <dcterms:created xsi:type="dcterms:W3CDTF">2020-04-15T10:47:26Z</dcterms:created>
  <dcterms:modified xsi:type="dcterms:W3CDTF">2020-04-15T10:58:26Z</dcterms:modified>
</cp:coreProperties>
</file>